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4a" ContentType="audio/unknown"/>
  <Override PartName="/ppt/media/media2.m4a" ContentType="audio/unknown"/>
  <Override PartName="/ppt/media/media3.m4a" ContentType="audio/unknown"/>
  <Override PartName="/ppt/media/media4.m4a" ContentType="audio/unknown"/>
  <Override PartName="/ppt/media/image2.jpeg" ContentType="image/jpeg"/>
  <Override PartName="/ppt/media/media5.m4a" ContentType="audio/unknown"/>
  <Override PartName="/ppt/media/media6.m4a" ContentType="audio/unknown"/>
  <Override PartName="/ppt/media/media7.m4a" ContentType="audio/unknown"/>
  <Override PartName="/ppt/media/media8.m4a" ContentType="audio/unknown"/>
  <Override PartName="/ppt/media/media9.m4a" ContentType="audio/unknown"/>
  <Override PartName="/ppt/media/media10.m4a" ContentType="audio/unknown"/>
  <Override PartName="/ppt/media/media11.m4a" ContentType="audio/unknown"/>
  <Override PartName="/ppt/media/media12.m4a" ContentType="audio/unknown"/>
  <Override PartName="/ppt/media/media13.m4a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D000FF"/>
              </a:solidFill>
              <a:prstDash val="solid"/>
              <a:round/>
            </a:ln>
          </a:top>
          <a:bottom>
            <a:ln w="25400" cap="flat">
              <a:solidFill>
                <a:srgbClr val="D0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000FF"/>
              </a:solidFill>
              <a:prstDash val="solid"/>
              <a:round/>
            </a:ln>
          </a:top>
          <a:bottom>
            <a:ln w="25400" cap="flat">
              <a:solidFill>
                <a:srgbClr val="D0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CAFF"/>
          </a:solidFill>
        </a:fill>
      </a:tcStyle>
    </a:wholeTbl>
    <a:band2H>
      <a:tcTxStyle b="def" i="def"/>
      <a:tcStyle>
        <a:tcBdr/>
        <a:fill>
          <a:solidFill>
            <a:srgbClr val="F6E6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00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00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00FF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70000" y="6985000"/>
            <a:ext cx="21844000" cy="2512353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numCol="1" spcCol="381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270000" y="4659369"/>
            <a:ext cx="21844000" cy="4394202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649223" algn="ctr" defTabSz="1731263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9" sz="596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“Notable Quote”
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e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908252162_2439x1626.jpeg"/>
          <p:cNvSpPr/>
          <p:nvPr>
            <p:ph type="pic" sz="half" idx="22"/>
          </p:nvPr>
        </p:nvSpPr>
        <p:spPr>
          <a:xfrm>
            <a:off x="12192000" y="-641352"/>
            <a:ext cx="12192000" cy="8128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579215462_1440x2158.jpeg"/>
          <p:cNvSpPr/>
          <p:nvPr>
            <p:ph type="pic" idx="23"/>
          </p:nvPr>
        </p:nvSpPr>
        <p:spPr>
          <a:xfrm>
            <a:off x="-2" y="-2258501"/>
            <a:ext cx="12166602" cy="1823300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eg"/>
          <p:cNvSpPr/>
          <p:nvPr>
            <p:ph type="pic" idx="21"/>
          </p:nvPr>
        </p:nvSpPr>
        <p:spPr>
          <a:xfrm>
            <a:off x="12204700" y="-2277534"/>
            <a:ext cx="12192000" cy="1827106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buClrTx/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22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3" Type="http://schemas.microsoft.com/office/2007/relationships/media" Target="../media/media8.m4a"/><Relationship Id="rId4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audio" Target="../media/media9.m4a"/><Relationship Id="rId3" Type="http://schemas.microsoft.com/office/2007/relationships/media" Target="../media/media9.m4a"/><Relationship Id="rId4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audio" Target="../media/media10.m4a"/><Relationship Id="rId4" Type="http://schemas.microsoft.com/office/2007/relationships/media" Target="../media/media10.m4a"/><Relationship Id="rId5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audio" Target="../media/media11.m4a"/><Relationship Id="rId4" Type="http://schemas.microsoft.com/office/2007/relationships/media" Target="../media/media11.m4a"/><Relationship Id="rId5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3" Type="http://schemas.microsoft.com/office/2007/relationships/media" Target="../media/media12.m4a"/><Relationship Id="rId4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3" Type="http://schemas.microsoft.com/office/2007/relationships/media" Target="../media/media13.m4a"/><Relationship Id="rId4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3" Type="http://schemas.microsoft.com/office/2007/relationships/media" Target="../media/media1.m4a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3" Type="http://schemas.microsoft.com/office/2007/relationships/media" Target="../media/media2.m4a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3" Type="http://schemas.microsoft.com/office/2007/relationships/media" Target="../media/media3.m4a"/><Relationship Id="rId4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3" Type="http://schemas.microsoft.com/office/2007/relationships/media" Target="../media/media4.m4a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audio" Target="../media/media5.m4a"/><Relationship Id="rId4" Type="http://schemas.microsoft.com/office/2007/relationships/media" Target="../media/media5.m4a"/><Relationship Id="rId5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audio" Target="../media/media6.m4a"/><Relationship Id="rId4" Type="http://schemas.microsoft.com/office/2007/relationships/media" Target="../media/media6.m4a"/><Relationship Id="rId5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3" Type="http://schemas.microsoft.com/office/2007/relationships/media" Target="../media/media7.m4a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ootball.jpg" descr="football.jpg"/>
          <p:cNvPicPr>
            <a:picLocks noChangeAspect="1"/>
          </p:cNvPicPr>
          <p:nvPr/>
        </p:nvPicPr>
        <p:blipFill>
          <a:blip r:embed="rId2">
            <a:extLst/>
          </a:blip>
          <a:srcRect l="0" t="7878" r="0" b="787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-25401" y="21976"/>
            <a:ext cx="24434802" cy="3228657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" name="Fantasy Football Player Rankings"/>
          <p:cNvSpPr txBox="1"/>
          <p:nvPr>
            <p:ph type="title"/>
          </p:nvPr>
        </p:nvSpPr>
        <p:spPr>
          <a:xfrm>
            <a:off x="1270000" y="724371"/>
            <a:ext cx="21844000" cy="1823868"/>
          </a:xfrm>
          <a:prstGeom prst="rect">
            <a:avLst/>
          </a:prstGeom>
        </p:spPr>
        <p:txBody>
          <a:bodyPr/>
          <a:lstStyle>
            <a:lvl1pPr defTabSz="2389571">
              <a:defRPr spc="-398" sz="11368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Fantasy Football Player Rankings</a:t>
            </a:r>
          </a:p>
        </p:txBody>
      </p:sp>
      <p:sp>
        <p:nvSpPr>
          <p:cNvPr id="154" name="Dominate your League using Data Science &amp; Analytics"/>
          <p:cNvSpPr txBox="1"/>
          <p:nvPr/>
        </p:nvSpPr>
        <p:spPr>
          <a:xfrm>
            <a:off x="1270000" y="11527542"/>
            <a:ext cx="21844000" cy="139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6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Dominate your League using Data Science &amp;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sults"/>
          <p:cNvSpPr txBox="1"/>
          <p:nvPr>
            <p:ph type="title"/>
          </p:nvPr>
        </p:nvSpPr>
        <p:spPr>
          <a:xfrm>
            <a:off x="1270000" y="5914472"/>
            <a:ext cx="21844000" cy="1887056"/>
          </a:xfrm>
          <a:prstGeom prst="rect">
            <a:avLst/>
          </a:prstGeom>
        </p:spPr>
        <p:txBody>
          <a:bodyPr anchor="t"/>
          <a:lstStyle>
            <a:lvl1pPr>
              <a:defRPr spc="-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Results</a:t>
            </a:r>
          </a:p>
        </p:txBody>
      </p:sp>
      <p:pic>
        <p:nvPicPr>
          <p:cNvPr id="193" name="Results" descr="Results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34736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4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k_data_2018_w_12…"/>
          <p:cNvSpPr txBox="1"/>
          <p:nvPr/>
        </p:nvSpPr>
        <p:spPr>
          <a:xfrm>
            <a:off x="1179317" y="965201"/>
            <a:ext cx="21834835" cy="1178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5000"/>
              </a:lnSpc>
              <a:spcBef>
                <a:spcPts val="0"/>
              </a:spcBef>
              <a:defRPr sz="2500">
                <a:solidFill>
                  <a:srgbClr val="8EFA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k_data_2018_w_12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                   Name Accuracy Team Opponent Spread OU OppRZD OffRZEff OffRank       Weather            KPlus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       Michael Badgley    100.0  LAC  vs. ARI  -13.0 44     12       13    7     73F, Light Wind          68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      Ka’imi Fairbairn     81.5  HOU  vs. TEN   -6.5 41      2        3   13            Dome              67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3         Aldrick Rosas     95.2  NYG   at PHI    7.0 46      7        6   23     55F, 7 MPH Wind          61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4         Jason Sanders     93.8  MIA   at IND   10.0 51      9        0   28            Dome              59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5          Cairo Santos     83.3   TB   vs. SF   -3.0 54     16       15    1     80F, 7 MPH Wind          57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6          Mason Crosby     76.9   GB   at MIN    4.0 48      1       18    8            Dome              56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7       Brandon McManus     82.4  DEN  vs. PIT    3.0 48     13       10   11     45F, 8 MPH Wind          54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8            Dan Bailey     82.4  MIN   vs. GB   -4.0 48     11        9   14            Dome              54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9    Stephen Gostkowski     86.4   NE   at NYJ   -9.0 47      8       22   10     55F, 7 MPH Wind          52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10        Justin Tucker     90.5  BAL  vs. OAK  -12.0 43     10       21   12     55F, Light Wind          52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11       Dustin Hopkins     85.0  WAS   at DAL    9.0 41      3       12   25            Dome              51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12          Brett Maher     84.0  DAL  vs. WAS   -9.0 41      5        8   27            Dome              50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13         Jake Elliott     77.8  PHI  vs. NYG   -7.0 46      6       11   19     55F, 7 MPH Wind          50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14           Josh Lambo     94.4  JAC   at BUF   -3.0 38     25        5   21     41F, Light Wind          46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15          Jason Myers     91.3  NYJ   vs. NE    9.0 47     20        1   29     55F, 7 MPH Wind          46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16         Robbie Gould     95.5   SF    at TB    3.0 54     32        4   17     80F, 7 MPH Wind          45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17       Adam Vinatieri     83.3  IND  vs. MIA  -10.0 51     15       24    9            Dome              43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18          Matt Bryant    100.0  ATL    at NO   14.0 60     28       23    6            Dome              43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19          Matt Prater     86.4  DET  vs. CHI    3.0 45     21        7   24            Dome              41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20             Wil Lutz     95.5   NO  vs. ATL  -14.0 60     29       28    4            Dome              37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21          Cody Parkey     76.2  CHI   at DET   -3.0 45     17       20   16            Dome              36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22      Steven Hauschka     93.8  BUF  vs. JAC    3.0 38     14       17   31     41F, Light Wind          36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23          Graham Gano     91.7  CAR  vs. SEA   -3.0 47     18       29   15     53F, Light Wind          35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24       Daniel Carlson     63.6  OAK   at BAL   12.0 43     22        2   22     55F, Light Wind          34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25          Greg Joseph     84.6  CLE   at CIN    3.0 48     23       19   18     53F, 6 MPH Wind          34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26        Chris Boswell     72.7  PIT   at DEN   -3.5 48     19       30    5     45F, 8 MPH Wind          33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27          Ryan Succop     85.7  TEN   at HOU    6.5 41     30       14   30            Dome              22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28 Sebastian Janikowski     75.0  SEA   at CAR    3.0 47     31       25   20     53F, Light Wind          18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29        Randy Bullock     75.0  CIN  vs. CLE   -3.0 48     24       31   26     53F, 6 MPH Wind          14</a:t>
            </a:r>
          </a:p>
        </p:txBody>
      </p:sp>
      <p:pic>
        <p:nvPicPr>
          <p:cNvPr id="196" name="Code" descr="Code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6516" y="39695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79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9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3347" y="1416106"/>
            <a:ext cx="15237306" cy="10883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rojected Rankings" descr="Projected Rankings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43243" y="39678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0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094" y="1416639"/>
            <a:ext cx="15235811" cy="10882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Actual Results" descr="Actual Results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18530" y="34736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15" fill="hold"/>
                                        <p:tgtEl>
                                          <p:spTgt spid="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20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nclusion"/>
          <p:cNvSpPr txBox="1"/>
          <p:nvPr>
            <p:ph type="title"/>
          </p:nvPr>
        </p:nvSpPr>
        <p:spPr>
          <a:xfrm>
            <a:off x="1270000" y="5855939"/>
            <a:ext cx="21844000" cy="2004122"/>
          </a:xfrm>
          <a:prstGeom prst="rect">
            <a:avLst/>
          </a:prstGeom>
        </p:spPr>
        <p:txBody>
          <a:bodyPr anchor="t"/>
          <a:lstStyle>
            <a:lvl1pPr>
              <a:defRPr spc="-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Conclusion</a:t>
            </a:r>
          </a:p>
        </p:txBody>
      </p:sp>
      <p:pic>
        <p:nvPicPr>
          <p:cNvPr id="205" name="Conclusion" descr="Conclusion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37207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08" name="Three top projected kickers did well, as two out of the three tied for the lead in points this week, while another wasn’t too far behind them.…"/>
          <p:cNvSpPr txBox="1"/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Three top projected kickers did well, as two out of the three tied for the lead in points this week, while another wasn’t too far behind them</a:t>
            </a:r>
          </a:p>
        </p:txBody>
      </p:sp>
      <p:pic>
        <p:nvPicPr>
          <p:cNvPr id="209" name="Conclusion 2" descr="Conclusion 2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40640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39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roject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Project Goal</a:t>
            </a:r>
          </a:p>
        </p:txBody>
      </p:sp>
      <p:sp>
        <p:nvSpPr>
          <p:cNvPr id="157" name="To explore NFL and fantasy football data through exploratory data analysis and predictive modeling in attempt to find patterns to predict success in weekly fantasy football matchups."/>
          <p:cNvSpPr txBox="1"/>
          <p:nvPr>
            <p:ph type="body" sz="quarter" idx="1"/>
          </p:nvPr>
        </p:nvSpPr>
        <p:spPr>
          <a:xfrm>
            <a:off x="1270000" y="3276848"/>
            <a:ext cx="21844000" cy="2242742"/>
          </a:xfrm>
          <a:prstGeom prst="rect">
            <a:avLst/>
          </a:prstGeom>
        </p:spPr>
        <p:txBody>
          <a:bodyPr/>
          <a:lstStyle>
            <a:lvl1pPr algn="l" defTabSz="652144">
              <a:defRPr sz="4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To explore NFL and fantasy football data through exploratory data analysis and predictive modeling in attempt to find patterns to predict success in weekly fantasy football matchups.</a:t>
            </a:r>
          </a:p>
        </p:txBody>
      </p:sp>
      <p:sp>
        <p:nvSpPr>
          <p:cNvPr id="158" name="Remove the randomness and guesswork out of weekly fantasy football matchups…"/>
          <p:cNvSpPr txBox="1"/>
          <p:nvPr>
            <p:ph type="body" idx="21"/>
          </p:nvPr>
        </p:nvSpPr>
        <p:spPr>
          <a:xfrm>
            <a:off x="1270000" y="6426200"/>
            <a:ext cx="21844000" cy="57078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Remove the randomness and guesswork out of weekly fantasy football matchups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Create a unique algorithm for all of the positions that comprise a typical fantasy football roster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Create a player ranking system that is updated each week during the season</a:t>
            </a:r>
          </a:p>
        </p:txBody>
      </p:sp>
      <p:pic>
        <p:nvPicPr>
          <p:cNvPr id="159" name="Project Goal" descr="Project Goal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7708" y="40640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67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ata 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 Sources</a:t>
            </a:r>
          </a:p>
        </p:txBody>
      </p:sp>
      <p:sp>
        <p:nvSpPr>
          <p:cNvPr id="162" name="NFL statistics and/or data sets from Pro Football Focus…"/>
          <p:cNvSpPr txBox="1"/>
          <p:nvPr>
            <p:ph type="body" sz="half" idx="1"/>
          </p:nvPr>
        </p:nvSpPr>
        <p:spPr>
          <a:xfrm>
            <a:off x="1270000" y="6426200"/>
            <a:ext cx="21844000" cy="4936729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NFL statistics and/or data sets from Pro Football Focus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Fantasy football statistics, content, and data sets from FantasyPros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Forecasted weather data for NFL stadiums from various sites; in particular hyper-local weather data such as available via Dark Sky</a:t>
            </a:r>
          </a:p>
        </p:txBody>
      </p:sp>
      <p:sp>
        <p:nvSpPr>
          <p:cNvPr id="163" name="Each week the algorithm will be fed data from NFL and fantasy football sites, in addition to weather data to generate a player score and it will be used to create a ranking system."/>
          <p:cNvSpPr txBox="1"/>
          <p:nvPr/>
        </p:nvSpPr>
        <p:spPr>
          <a:xfrm>
            <a:off x="1270000" y="3276848"/>
            <a:ext cx="21844000" cy="224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52144">
              <a:spcBef>
                <a:spcPts val="0"/>
              </a:spcBef>
              <a:defRPr sz="4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Each week the algorithm will be fed data from NFL and fantasy football sites, in addition to weather data to generate a player score and it will be used to create a ranking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ypical Fantasy Football Ro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Typical Fantasy Football Roster</a:t>
            </a:r>
          </a:p>
        </p:txBody>
      </p:sp>
      <p:sp>
        <p:nvSpPr>
          <p:cNvPr id="166" name="Quarterback (QB)…"/>
          <p:cNvSpPr txBox="1"/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Quarterback (QB)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Running Back (RB)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Wide Receiver (WR)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Tight End (TE)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Kicker (K)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Defense and Special Teams (DST)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Defensive Player (D or IDP)</a:t>
            </a:r>
          </a:p>
        </p:txBody>
      </p:sp>
      <p:pic>
        <p:nvPicPr>
          <p:cNvPr id="167" name="Roster" descr="Roster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016" y="40640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2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sk the right questions"/>
          <p:cNvSpPr txBox="1"/>
          <p:nvPr>
            <p:ph type="body" idx="21"/>
          </p:nvPr>
        </p:nvSpPr>
        <p:spPr>
          <a:xfrm>
            <a:off x="1270000" y="54483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423511" indent="-423511" algn="l" defTabSz="792479">
              <a:buSzPct val="100000"/>
              <a:buChar char="•"/>
              <a:defRPr sz="6144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Ask the right questions</a:t>
            </a:r>
          </a:p>
        </p:txBody>
      </p:sp>
      <p:sp>
        <p:nvSpPr>
          <p:cNvPr id="170" name="Don’t assume that good fantasy kickers are only on good football teams"/>
          <p:cNvSpPr txBox="1"/>
          <p:nvPr/>
        </p:nvSpPr>
        <p:spPr>
          <a:xfrm>
            <a:off x="1270000" y="7917077"/>
            <a:ext cx="21844000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57337" indent="-357337" defTabSz="668655">
              <a:spcBef>
                <a:spcPts val="0"/>
              </a:spcBef>
              <a:buSzPct val="100000"/>
              <a:buChar char="•"/>
              <a:defRPr sz="5184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Don’t assume that good fantasy kickers are only on good football teams</a:t>
            </a:r>
          </a:p>
        </p:txBody>
      </p:sp>
      <p:sp>
        <p:nvSpPr>
          <p:cNvPr id="171" name="Use kickers based upon weekly matchups"/>
          <p:cNvSpPr txBox="1"/>
          <p:nvPr/>
        </p:nvSpPr>
        <p:spPr>
          <a:xfrm>
            <a:off x="1270000" y="6682688"/>
            <a:ext cx="21844000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23511" indent="-423511" defTabSz="792479">
              <a:spcBef>
                <a:spcPts val="0"/>
              </a:spcBef>
              <a:buSzPct val="100000"/>
              <a:buChar char="•"/>
              <a:defRPr sz="6144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Use kickers based upon weekly matchups</a:t>
            </a:r>
          </a:p>
        </p:txBody>
      </p:sp>
      <p:pic>
        <p:nvPicPr>
          <p:cNvPr id="172" name="Kicking Predictions" descr="Kicking Predictions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69103" y="421503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Predicting Success in Kicking"/>
          <p:cNvSpPr txBox="1"/>
          <p:nvPr>
            <p:ph type="title" idx="4294967295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Predicting Success in Kicking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28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Underrated part of the game…"/>
          <p:cNvSpPr txBox="1"/>
          <p:nvPr>
            <p:ph type="body" sz="half" idx="4294967295"/>
          </p:nvPr>
        </p:nvSpPr>
        <p:spPr>
          <a:xfrm>
            <a:off x="1270000" y="5080000"/>
            <a:ext cx="21844000" cy="4419600"/>
          </a:xfrm>
          <a:prstGeom prst="rect">
            <a:avLst/>
          </a:prstGeom>
        </p:spPr>
        <p:txBody>
          <a:bodyPr numCol="1" spcCol="38100"/>
          <a:lstStyle/>
          <a:p>
            <a:pPr marL="745066" indent="-745066" defTabSz="825500">
              <a:spcBef>
                <a:spcPts val="0"/>
              </a:spcBef>
              <a:defRPr sz="6400">
                <a:latin typeface="+mj-lt"/>
                <a:ea typeface="+mj-ea"/>
                <a:cs typeface="+mj-cs"/>
                <a:sym typeface="Helvetica Neue"/>
              </a:defRPr>
            </a:pPr>
            <a:r>
              <a:t>Underrated part of the game</a:t>
            </a:r>
          </a:p>
          <a:p>
            <a:pPr marL="745066" indent="-745066" defTabSz="825500">
              <a:spcBef>
                <a:spcPts val="0"/>
              </a:spcBef>
              <a:defRPr sz="6400">
                <a:latin typeface="+mj-lt"/>
                <a:ea typeface="+mj-ea"/>
                <a:cs typeface="+mj-cs"/>
                <a:sym typeface="Helvetica Neue"/>
              </a:defRPr>
            </a:pPr>
            <a:r>
              <a:t>Cushy life? Easy job?</a:t>
            </a:r>
          </a:p>
          <a:p>
            <a:pPr marL="745066" indent="-745066" defTabSz="825500">
              <a:spcBef>
                <a:spcPts val="0"/>
              </a:spcBef>
              <a:defRPr sz="6400">
                <a:latin typeface="+mj-lt"/>
                <a:ea typeface="+mj-ea"/>
                <a:cs typeface="+mj-cs"/>
                <a:sym typeface="Helvetica Neue"/>
              </a:defRPr>
            </a:pPr>
            <a:r>
              <a:t>The secret weapon</a:t>
            </a:r>
          </a:p>
          <a:p>
            <a:pPr marL="745066" indent="-745066" defTabSz="825500">
              <a:spcBef>
                <a:spcPts val="0"/>
              </a:spcBef>
              <a:defRPr sz="6400">
                <a:latin typeface="+mj-lt"/>
                <a:ea typeface="+mj-ea"/>
                <a:cs typeface="+mj-cs"/>
                <a:sym typeface="Helvetica Neue"/>
              </a:defRPr>
            </a:pPr>
            <a:r>
              <a:t>The kick heard ‘round the world</a:t>
            </a:r>
          </a:p>
        </p:txBody>
      </p:sp>
      <p:pic>
        <p:nvPicPr>
          <p:cNvPr id="176" name="All Guts, No Glory" descr="All Guts, No Glory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289696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Kickers: All Guts, No Glory"/>
          <p:cNvSpPr txBox="1"/>
          <p:nvPr>
            <p:ph type="title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>
            <a:lvl1pPr algn="l" defTabSz="676909">
              <a:defRPr spc="-328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Kickers: All Guts, No Glory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93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u.jpeg" descr="iu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0516" y="1132499"/>
            <a:ext cx="17162968" cy="1145100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0" name="Parkey" descr="Parkey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18529" y="31970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47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G_0261.PNG" descr="IMG_026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47826"/>
          <a:stretch>
            <a:fillRect/>
          </a:stretch>
        </p:blipFill>
        <p:spPr>
          <a:xfrm>
            <a:off x="12192000" y="-25401"/>
            <a:ext cx="12192000" cy="13766801"/>
          </a:xfrm>
          <a:prstGeom prst="rect">
            <a:avLst/>
          </a:prstGeom>
        </p:spPr>
      </p:pic>
      <p:sp>
        <p:nvSpPr>
          <p:cNvPr id="183" name="Look Familiar?"/>
          <p:cNvSpPr txBox="1"/>
          <p:nvPr>
            <p:ph type="title"/>
          </p:nvPr>
        </p:nvSpPr>
        <p:spPr>
          <a:xfrm>
            <a:off x="1422400" y="5257898"/>
            <a:ext cx="9652000" cy="3200204"/>
          </a:xfrm>
          <a:prstGeom prst="rect">
            <a:avLst/>
          </a:prstGeom>
        </p:spPr>
        <p:txBody>
          <a:bodyPr anchor="t"/>
          <a:lstStyle>
            <a:lvl1pPr algn="l">
              <a:defRPr spc="-414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Look Familiar?</a:t>
            </a:r>
          </a:p>
        </p:txBody>
      </p:sp>
      <p:pic>
        <p:nvPicPr>
          <p:cNvPr id="184" name="Low Points" descr="Low Points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4000" y="279400"/>
            <a:ext cx="5715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Oval"/>
          <p:cNvSpPr/>
          <p:nvPr/>
        </p:nvSpPr>
        <p:spPr>
          <a:xfrm>
            <a:off x="12223750" y="9563100"/>
            <a:ext cx="5244008" cy="1167952"/>
          </a:xfrm>
          <a:prstGeom prst="ellipse">
            <a:avLst/>
          </a:prstGeom>
          <a:ln w="63500">
            <a:solidFill>
              <a:schemeClr val="accent5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7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Kicking Algorithm Key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Kicking Algorithm Key Variables</a:t>
            </a:r>
          </a:p>
        </p:txBody>
      </p:sp>
      <p:sp>
        <p:nvSpPr>
          <p:cNvPr id="188" name="A kicker with a high rate of accuracy…"/>
          <p:cNvSpPr txBox="1"/>
          <p:nvPr>
            <p:ph type="body" idx="1"/>
          </p:nvPr>
        </p:nvSpPr>
        <p:spPr>
          <a:xfrm>
            <a:off x="1270000" y="5156200"/>
            <a:ext cx="21844000" cy="7812186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 with a high rate of accuracy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kicker’s offense with a high ranking in offensive efficiency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kicker’s offense with a low ranking in red zone efficiency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 facing a defense that has a high ranking in red zone efficiency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kicker’s team is a heavy favorite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kicker’s team is not a heavy underdog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 competing in a game that is expected to be close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The weather will not have a detrimental impact on the kicking game </a:t>
            </a:r>
          </a:p>
        </p:txBody>
      </p:sp>
      <p:sp>
        <p:nvSpPr>
          <p:cNvPr id="189" name="A kicker will generate a higher ranking based upon these criteria:"/>
          <p:cNvSpPr txBox="1"/>
          <p:nvPr/>
        </p:nvSpPr>
        <p:spPr>
          <a:xfrm>
            <a:off x="1270000" y="2794248"/>
            <a:ext cx="21844000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spcBef>
                <a:spcPts val="0"/>
              </a:spcBef>
              <a:defRPr sz="5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 kicker will generate a higher ranking based upon these criteria:</a:t>
            </a:r>
          </a:p>
        </p:txBody>
      </p:sp>
      <p:pic>
        <p:nvPicPr>
          <p:cNvPr id="190" name="Variables" descr="Variables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40640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776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FFFFFF"/>
      </a:dk1>
      <a:lt1>
        <a:srgbClr val="D000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D000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D000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D000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D000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